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256" r:id="rId2"/>
    <p:sldId id="279" r:id="rId3"/>
    <p:sldId id="280" r:id="rId4"/>
    <p:sldId id="258" r:id="rId5"/>
    <p:sldId id="281" r:id="rId6"/>
    <p:sldId id="268" r:id="rId7"/>
    <p:sldId id="282" r:id="rId8"/>
    <p:sldId id="269" r:id="rId9"/>
    <p:sldId id="283" r:id="rId10"/>
    <p:sldId id="270" r:id="rId11"/>
    <p:sldId id="284" r:id="rId12"/>
    <p:sldId id="275" r:id="rId13"/>
    <p:sldId id="285" r:id="rId14"/>
    <p:sldId id="259" r:id="rId15"/>
    <p:sldId id="286" r:id="rId16"/>
    <p:sldId id="260" r:id="rId17"/>
    <p:sldId id="287" r:id="rId18"/>
    <p:sldId id="257" r:id="rId19"/>
    <p:sldId id="288" r:id="rId20"/>
    <p:sldId id="261" r:id="rId21"/>
    <p:sldId id="289" r:id="rId22"/>
    <p:sldId id="262" r:id="rId23"/>
    <p:sldId id="290" r:id="rId24"/>
    <p:sldId id="263" r:id="rId25"/>
    <p:sldId id="291" r:id="rId26"/>
    <p:sldId id="271" r:id="rId27"/>
    <p:sldId id="292" r:id="rId28"/>
    <p:sldId id="264" r:id="rId29"/>
    <p:sldId id="293" r:id="rId30"/>
    <p:sldId id="265" r:id="rId31"/>
    <p:sldId id="294" r:id="rId32"/>
    <p:sldId id="266" r:id="rId33"/>
    <p:sldId id="295" r:id="rId34"/>
    <p:sldId id="267" r:id="rId35"/>
    <p:sldId id="310" r:id="rId36"/>
    <p:sldId id="272" r:id="rId37"/>
    <p:sldId id="296" r:id="rId38"/>
    <p:sldId id="274" r:id="rId39"/>
    <p:sldId id="297" r:id="rId40"/>
    <p:sldId id="273" r:id="rId41"/>
    <p:sldId id="298" r:id="rId42"/>
    <p:sldId id="276" r:id="rId43"/>
    <p:sldId id="299" r:id="rId44"/>
    <p:sldId id="277" r:id="rId45"/>
    <p:sldId id="300" r:id="rId46"/>
    <p:sldId id="278" r:id="rId47"/>
    <p:sldId id="301" r:id="rId48"/>
    <p:sldId id="302" r:id="rId49"/>
    <p:sldId id="303" r:id="rId50"/>
    <p:sldId id="304" r:id="rId51"/>
    <p:sldId id="305" r:id="rId52"/>
    <p:sldId id="306" r:id="rId53"/>
    <p:sldId id="308" r:id="rId54"/>
    <p:sldId id="307" r:id="rId55"/>
    <p:sldId id="309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00" autoAdjust="0"/>
    <p:restoredTop sz="94660"/>
  </p:normalViewPr>
  <p:slideViewPr>
    <p:cSldViewPr>
      <p:cViewPr varScale="1">
        <p:scale>
          <a:sx n="60" d="100"/>
          <a:sy n="60" d="100"/>
        </p:scale>
        <p:origin x="-78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9" d="100"/>
        <a:sy n="7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BCCB9-E42D-4B5D-A122-84A9F8DC8E23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4F051-9AC7-4D98-B473-E4DD44C6EB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667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6D9CF-5A1B-4DAD-BB21-B59B1E4A1895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8D5CD-180B-400E-92C5-93CB440A7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24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F4D8-4809-45BD-B51F-E877A5239C2E}" type="datetime1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7F43-BA13-4E63-BF17-09AC907BD930}" type="datetime1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A639-E8E0-414C-A576-C70AB6827A07}" type="datetime1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65521-22FB-40A4-9D92-8EEF1C6513E3}" type="datetime1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5764-F8BE-4BAF-8704-1E9B3877C809}" type="datetime1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A3E7A-9058-4307-9781-2924AB889F24}" type="datetime1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EEBD-83DE-4BDD-B4BB-AFE58256EF8B}" type="datetime1">
              <a:rPr lang="en-US" smtClean="0"/>
              <a:t>12/4/2014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5A5C-13CE-4F0A-B306-2E40B7520109}" type="datetime1">
              <a:rPr lang="en-US" smtClean="0"/>
              <a:t>12/4/2014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1DFDB-FA19-42AD-A435-4A298D03A636}" type="datetime1">
              <a:rPr lang="en-US" smtClean="0"/>
              <a:t>12/4/2014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2F2B-CFF8-460C-B939-664746BD4CD1}" type="datetime1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721CF-99D9-4257-BAE3-2919592E0F6A}" type="datetime1">
              <a:rPr lang="en-US" smtClean="0"/>
              <a:t>12/4/2014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6BDA1-2A90-413A-8193-F1B622BB3E42}" type="datetime1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 6 Review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___________are atoms with different number of neutrons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Allotropes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isotopes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58200" y="381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___________are atoms with different number of neutrons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Allotropes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isotopes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58200" y="381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63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Glucose and fructose are  NOT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compounds with  the same formula but with different arrangements of atoms 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Combine in condensation to form sucrose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lipids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534400" y="304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Glucose and fructose are  NOT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compounds with  the same formula but with different arrangements of atoms 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Combine in condensation to form sucrose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lipids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534400" y="304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6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Match the basic building blocks of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581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Organic Molecule (polymer)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Carbohydrates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Lipids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Proteins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Nucleic acids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047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Monomers are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Amino 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Nucleotides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Monosaccharides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glycerol &amp; 3 fatty acids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44958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The correct order is</a:t>
            </a:r>
          </a:p>
          <a:p>
            <a:pPr marL="342900" indent="-342900" algn="ctr">
              <a:buAutoNum type="alphaLcPeriod"/>
            </a:pPr>
            <a:r>
              <a:rPr lang="en-US" sz="2400" dirty="0" smtClean="0">
                <a:solidFill>
                  <a:srgbClr val="FF0000"/>
                </a:solidFill>
              </a:rPr>
              <a:t>a, b, c, d</a:t>
            </a:r>
          </a:p>
          <a:p>
            <a:pPr marL="342900" indent="-342900" algn="ctr">
              <a:buAutoNum type="alphaLcPeriod"/>
            </a:pPr>
            <a:r>
              <a:rPr lang="en-US" sz="2400" dirty="0" smtClean="0">
                <a:solidFill>
                  <a:srgbClr val="FF0000"/>
                </a:solidFill>
              </a:rPr>
              <a:t>c, d, a, b</a:t>
            </a:r>
          </a:p>
          <a:p>
            <a:pPr marL="342900" indent="-342900" algn="ctr">
              <a:buAutoNum type="alphaLcPeriod"/>
            </a:pPr>
            <a:r>
              <a:rPr lang="en-US" sz="2400" dirty="0" smtClean="0">
                <a:solidFill>
                  <a:srgbClr val="FF0000"/>
                </a:solidFill>
              </a:rPr>
              <a:t> c, d, b, 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763000" y="228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Match the basic building blocks of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581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Organic Molecule (polymer)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Carbohydrates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Lipids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Proteins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Nucleic acids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047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Monomers are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Amino 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Nucleotides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Monosaccharides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glycerol &amp; 3 fatty acids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4495800"/>
            <a:ext cx="3124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The correct order is</a:t>
            </a:r>
          </a:p>
          <a:p>
            <a:pPr marL="342900" indent="-342900" algn="ctr">
              <a:buAutoNum type="alphaLcPeriod"/>
            </a:pPr>
            <a:r>
              <a:rPr lang="en-US" sz="2400" dirty="0" smtClean="0">
                <a:solidFill>
                  <a:srgbClr val="FF0000"/>
                </a:solidFill>
              </a:rPr>
              <a:t>a, b, c, d</a:t>
            </a:r>
          </a:p>
          <a:p>
            <a:pPr marL="342900" indent="-342900" algn="ctr">
              <a:buAutoNum type="alphaLcPeriod"/>
            </a:pPr>
            <a:r>
              <a:rPr lang="en-US" sz="2800" b="1" u="sng" dirty="0" smtClean="0">
                <a:solidFill>
                  <a:srgbClr val="FF0000"/>
                </a:solidFill>
              </a:rPr>
              <a:t>c, d, a, b</a:t>
            </a:r>
          </a:p>
          <a:p>
            <a:pPr marL="342900" indent="-342900" algn="ctr">
              <a:buAutoNum type="alphaLcPeriod"/>
            </a:pPr>
            <a:r>
              <a:rPr lang="en-US" sz="2400" dirty="0" smtClean="0">
                <a:solidFill>
                  <a:srgbClr val="FF0000"/>
                </a:solidFill>
              </a:rPr>
              <a:t> c, d, b, 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763000" y="228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20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Unsaturated bonds are different because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They are all single bonds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They have a double bond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381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Unsaturated bonds are different because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They are all single bonds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They have a double bond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More than one single bond.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381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51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are isotopes used in medicine?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Tracing the path of blood flow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X-rays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CAT scans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All of these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457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are isotopes used in medicine?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Tracing the path of blood flow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X-rays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CAT scans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All of these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457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0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is NOT correctly matched?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A. cellulose is a complex carbohydrate polymer that makes up plant cell walls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Metabolism is all the chemical changes that occur within an organism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Peptide bonds form between all organic molecules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Solutions are mixtures where one substance is evenly distributed in another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0" y="228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many electrons are in the 2</a:t>
            </a:r>
            <a:r>
              <a:rPr lang="en-US" baseline="30000" dirty="0" smtClean="0"/>
              <a:t>nd</a:t>
            </a:r>
            <a:r>
              <a:rPr lang="en-US" dirty="0" smtClean="0"/>
              <a:t> energy level of oxygen?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6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48600" y="533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many electrons are in the 2</a:t>
            </a:r>
            <a:r>
              <a:rPr lang="en-US" baseline="30000" dirty="0" smtClean="0"/>
              <a:t>nd</a:t>
            </a:r>
            <a:r>
              <a:rPr lang="en-US" dirty="0" smtClean="0"/>
              <a:t> energy level of oxygen?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6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48600" y="533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1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random movement of atoms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362200" y="3886200"/>
            <a:ext cx="5410200" cy="1752600"/>
          </a:xfrm>
        </p:spPr>
        <p:txBody>
          <a:bodyPr>
            <a:normAutofit fontScale="92500" lnSpcReduction="20000"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Called </a:t>
            </a:r>
            <a:r>
              <a:rPr lang="en-US" dirty="0"/>
              <a:t>B</a:t>
            </a:r>
            <a:r>
              <a:rPr lang="en-US" dirty="0" smtClean="0"/>
              <a:t>rownian motion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Causes diffusion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Occurs until there is no concentration gradient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0" y="533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random movement of atoms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362200" y="3886200"/>
            <a:ext cx="5410200" cy="1752600"/>
          </a:xfrm>
        </p:spPr>
        <p:txBody>
          <a:bodyPr>
            <a:normAutofit fontScale="92500" lnSpcReduction="20000"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Called </a:t>
            </a:r>
            <a:r>
              <a:rPr lang="en-US" u="sng" dirty="0">
                <a:solidFill>
                  <a:srgbClr val="FF0000"/>
                </a:solidFill>
              </a:rPr>
              <a:t>B</a:t>
            </a:r>
            <a:r>
              <a:rPr lang="en-US" u="sng" dirty="0" smtClean="0">
                <a:solidFill>
                  <a:srgbClr val="FF0000"/>
                </a:solidFill>
              </a:rPr>
              <a:t>rownian motion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Causes diffusion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Occurs until there is no concentration gradient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0" y="533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80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C-12 &amp; C 14 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Isotopes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Allotropes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0" y="68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C-12 &amp; C 14 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b="1" u="sng" dirty="0" smtClean="0">
                <a:solidFill>
                  <a:srgbClr val="FF0000"/>
                </a:solidFill>
              </a:rPr>
              <a:t>Isotopes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Allotropes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0" y="68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24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compound which comes from living organisms and contains carbon is called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mixture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Organic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Polar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77200" y="68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compound which comes from living organisms and contains carbon is called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mixture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Organic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Polar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77200" y="68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58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Polymers are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Large molecules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Made of monomers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Occur in carbohydrates, lipids, proteins and nucleic 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Usually formed by covalent bonding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put together by hydrolysis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58200" y="533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Polymers are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Large molecules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Made of monomers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Occur in carbohydrates, lipids, proteins and nucleic 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Usually formed by covalent bonding 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u="sng" dirty="0" smtClean="0">
                <a:solidFill>
                  <a:srgbClr val="FF0000"/>
                </a:solidFill>
              </a:rPr>
              <a:t>Are put together by hydrolysis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58200" y="533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76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is NOT correctly matched?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A. cellulose is a complex carbohydrate polymer that makes up plant cell walls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Metabolism is all the chemical changes that occur within an organism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Peptide bonds form between all organic molecules </a:t>
            </a:r>
            <a:r>
              <a:rPr lang="en-US" dirty="0" smtClean="0">
                <a:solidFill>
                  <a:srgbClr val="FF0000"/>
                </a:solidFill>
              </a:rPr>
              <a:t>– peptide bonds are in proteins only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Solutions are mixtures where one substance is evenly distributed in another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0" y="228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2943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Which is the strongest base?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14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9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7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30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001000" y="68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Which is the strongest base?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14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9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7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31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001000" y="68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Use peptide bonds to form glycerol and glycogen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composed of C, H, O, N, P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made of units called nucleotides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which affect the rate of reactions are called enzymes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 protein enzymes are used to put together amino acids in the process hydrolysis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32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68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Use peptide bonds to form glycerol and glycogen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composed of C, H, O, N, P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made of units called nucleotides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u="sng" dirty="0" smtClean="0">
                <a:solidFill>
                  <a:srgbClr val="FF0000"/>
                </a:solidFill>
              </a:rPr>
              <a:t>which affect the rate of reactions are called enzymes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 protein enzymes are used to put together amino acids in the process hydrolysis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33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68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of the following is NOT a chemical reaction?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Photosynthesis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Respiration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Making chocolate milk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Burning paper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34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001000" y="60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is NOT a chemical reaction?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Photosynthesis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Respiration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b="1" u="sng" dirty="0" smtClean="0">
                <a:solidFill>
                  <a:srgbClr val="FF0000"/>
                </a:solidFill>
              </a:rPr>
              <a:t>Making chocolate milk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Burning </a:t>
            </a:r>
            <a:r>
              <a:rPr lang="en-US" dirty="0" smtClean="0"/>
              <a:t>paper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b="1" u="sng" dirty="0">
                <a:solidFill>
                  <a:srgbClr val="FF0000"/>
                </a:solidFill>
              </a:rPr>
              <a:t>In a chemical reaction there is a change in properties. </a:t>
            </a:r>
          </a:p>
          <a:p>
            <a:pPr lvl="0"/>
            <a:r>
              <a:rPr lang="en-US" b="1" u="sng" dirty="0">
                <a:solidFill>
                  <a:srgbClr val="FF0000"/>
                </a:solidFill>
              </a:rPr>
              <a:t>In physical reactions the properties do not change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35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001000" y="60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98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1628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is NOT correctly matched about water?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 H</a:t>
            </a:r>
            <a:r>
              <a:rPr lang="en-US" baseline="-25000" dirty="0" smtClean="0"/>
              <a:t>2</a:t>
            </a:r>
            <a:r>
              <a:rPr lang="en-US" dirty="0" smtClean="0"/>
              <a:t>O is a chemical compound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Water is a polar molecule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Water dissolves ionic and molecular compounds because of its polarity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When water is added during hydrolysis, it joins monomers into polymers.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36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153400" y="304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1628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is NOT correctly matched about water?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 H</a:t>
            </a:r>
            <a:r>
              <a:rPr lang="en-US" baseline="-25000" dirty="0" smtClean="0"/>
              <a:t>2</a:t>
            </a:r>
            <a:r>
              <a:rPr lang="en-US" dirty="0" smtClean="0"/>
              <a:t>O is a chemical compound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Water is a polar molecule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Water dissolves ionic and molecular compounds because of its polarity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When water is added during hydrolysis, it joins monomers into polymers.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37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153400" y="304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08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096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is </a:t>
            </a:r>
            <a:r>
              <a:rPr lang="en-US" b="1" u="sng" dirty="0" smtClean="0"/>
              <a:t>NOT</a:t>
            </a:r>
            <a:r>
              <a:rPr lang="en-US" dirty="0" smtClean="0"/>
              <a:t> true about an atom?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nucleus contains protons &amp; neutrons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Electrons move in regions called electron clouds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When an atom gains an electron, it becomes a positive 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Ionic bonds transfer electrons to become more stable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Polar molecules have an uneven distribution of charge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38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457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096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is </a:t>
            </a:r>
            <a:r>
              <a:rPr lang="en-US" b="1" u="sng" dirty="0" smtClean="0"/>
              <a:t>NOT</a:t>
            </a:r>
            <a:r>
              <a:rPr lang="en-US" dirty="0" smtClean="0"/>
              <a:t> true about an atom?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nucleus contains protons &amp; neutrons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Electrons move in regions called electron clouds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When an atom gains an electron, it becomes a positive 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Ionic bonds transfer electrons to become more stable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Polar molecules have an uneven distribution of charge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39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457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35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Forms Hydrogen ions in water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bases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0" y="533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315200" cy="8080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statement is </a:t>
            </a:r>
            <a:r>
              <a:rPr lang="en-US" b="1" u="sng" dirty="0" smtClean="0"/>
              <a:t>NOT</a:t>
            </a:r>
            <a:r>
              <a:rPr lang="en-US" dirty="0" smtClean="0"/>
              <a:t> true about Carbon?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can share 4 electrons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has 4 electrons in the outside shell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molecules are called organic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is </a:t>
            </a:r>
            <a:r>
              <a:rPr lang="en-US" u="sng" dirty="0" smtClean="0"/>
              <a:t>not</a:t>
            </a:r>
            <a:r>
              <a:rPr lang="en-US" dirty="0" smtClean="0"/>
              <a:t> found in lipids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Organic Molecules have  covalent bonds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40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001000" y="60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315200" cy="8080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statement is </a:t>
            </a:r>
            <a:r>
              <a:rPr lang="en-US" b="1" u="sng" dirty="0" smtClean="0"/>
              <a:t>NOT</a:t>
            </a:r>
            <a:r>
              <a:rPr lang="en-US" dirty="0" smtClean="0"/>
              <a:t> true about Carbon?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can share 4 electrons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has 4 electrons in the outside shell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molecules are called organic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Carbon is not found in lipids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Organic Molecules have  covalent bonds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41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001000" y="60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70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hydrogen atoms are in glucose below?</a:t>
            </a:r>
            <a:br>
              <a:rPr lang="en-US" dirty="0" smtClean="0"/>
            </a:br>
            <a:r>
              <a:rPr lang="en-US" dirty="0" smtClean="0"/>
              <a:t>6CO</a:t>
            </a:r>
            <a:r>
              <a:rPr lang="en-US" baseline="-25000" dirty="0" smtClean="0"/>
              <a:t>2</a:t>
            </a:r>
            <a:r>
              <a:rPr lang="en-US" dirty="0" smtClean="0"/>
              <a:t> + 6H</a:t>
            </a:r>
            <a:r>
              <a:rPr lang="en-US" baseline="-25000" dirty="0" smtClean="0"/>
              <a:t>2</a:t>
            </a:r>
            <a:r>
              <a:rPr lang="en-US" dirty="0" smtClean="0"/>
              <a:t>0 </a:t>
            </a:r>
            <a:r>
              <a:rPr lang="en-US" dirty="0" smtClean="0">
                <a:sym typeface="Wingdings" pitchFamily="2" charset="2"/>
              </a:rPr>
              <a:t> C</a:t>
            </a:r>
            <a:r>
              <a:rPr lang="en-US" baseline="-250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12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 + 6 O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6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12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42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77200" y="838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hydrogen atoms are in glucose below?</a:t>
            </a:r>
            <a:br>
              <a:rPr lang="en-US" dirty="0" smtClean="0"/>
            </a:br>
            <a:r>
              <a:rPr lang="en-US" dirty="0" smtClean="0"/>
              <a:t>6CO</a:t>
            </a:r>
            <a:r>
              <a:rPr lang="en-US" baseline="-25000" dirty="0" smtClean="0"/>
              <a:t>2</a:t>
            </a:r>
            <a:r>
              <a:rPr lang="en-US" dirty="0" smtClean="0"/>
              <a:t> + 6H</a:t>
            </a:r>
            <a:r>
              <a:rPr lang="en-US" baseline="-25000" dirty="0" smtClean="0"/>
              <a:t>2</a:t>
            </a:r>
            <a:r>
              <a:rPr lang="en-US" dirty="0" smtClean="0"/>
              <a:t>0 </a:t>
            </a:r>
            <a:r>
              <a:rPr lang="en-US" dirty="0" smtClean="0">
                <a:sym typeface="Wingdings" pitchFamily="2" charset="2"/>
              </a:rPr>
              <a:t> C</a:t>
            </a:r>
            <a:r>
              <a:rPr lang="en-US" baseline="-250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12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 + 6 O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6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u="sng" dirty="0" smtClean="0">
                <a:solidFill>
                  <a:srgbClr val="FF0000"/>
                </a:solidFill>
              </a:rPr>
              <a:t>12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43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77200" y="838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90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858000" cy="884238"/>
          </a:xfrm>
        </p:spPr>
        <p:txBody>
          <a:bodyPr>
            <a:normAutofit/>
          </a:bodyPr>
          <a:lstStyle/>
          <a:p>
            <a:r>
              <a:rPr lang="en-US" dirty="0" smtClean="0"/>
              <a:t>Correctly match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1. proteins</a:t>
            </a:r>
          </a:p>
          <a:p>
            <a:r>
              <a:rPr lang="en-US" dirty="0" smtClean="0"/>
              <a:t>2. nucleic acids</a:t>
            </a:r>
          </a:p>
          <a:p>
            <a:r>
              <a:rPr lang="en-US" dirty="0" smtClean="0"/>
              <a:t>3. lipids</a:t>
            </a:r>
          </a:p>
          <a:p>
            <a:r>
              <a:rPr lang="en-US" dirty="0" smtClean="0"/>
              <a:t>4. carbohydrates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C, H, 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C, H, O, 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C, H, O, N, 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44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01000" y="60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858000" cy="884238"/>
          </a:xfrm>
        </p:spPr>
        <p:txBody>
          <a:bodyPr>
            <a:normAutofit/>
          </a:bodyPr>
          <a:lstStyle/>
          <a:p>
            <a:r>
              <a:rPr lang="en-US" dirty="0" smtClean="0"/>
              <a:t>Correctly match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705600" cy="4525963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1. proteins-C</a:t>
            </a:r>
            <a:r>
              <a:rPr lang="en-US" b="1" u="sng" dirty="0">
                <a:solidFill>
                  <a:srgbClr val="FF0000"/>
                </a:solidFill>
              </a:rPr>
              <a:t>, H, O, N</a:t>
            </a:r>
          </a:p>
          <a:p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b="1" u="sng" dirty="0" smtClean="0">
                <a:solidFill>
                  <a:srgbClr val="FF0000"/>
                </a:solidFill>
              </a:rPr>
              <a:t>2. nucleic acids- C</a:t>
            </a:r>
            <a:r>
              <a:rPr lang="en-US" b="1" u="sng" dirty="0">
                <a:solidFill>
                  <a:srgbClr val="FF0000"/>
                </a:solidFill>
              </a:rPr>
              <a:t>, H, O, N, P</a:t>
            </a:r>
          </a:p>
          <a:p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b="1" u="sng" dirty="0" smtClean="0">
                <a:solidFill>
                  <a:srgbClr val="FF0000"/>
                </a:solidFill>
              </a:rPr>
              <a:t>3. lipids- C</a:t>
            </a:r>
            <a:r>
              <a:rPr lang="en-US" b="1" u="sng" dirty="0">
                <a:solidFill>
                  <a:srgbClr val="FF0000"/>
                </a:solidFill>
              </a:rPr>
              <a:t>, H, O</a:t>
            </a:r>
          </a:p>
          <a:p>
            <a:endParaRPr lang="en-US" b="1" u="sng" dirty="0" smtClean="0">
              <a:solidFill>
                <a:srgbClr val="FF0000"/>
              </a:solidFill>
            </a:endParaRPr>
          </a:p>
          <a:p>
            <a:r>
              <a:rPr lang="en-US" b="1" u="sng" dirty="0" smtClean="0">
                <a:solidFill>
                  <a:srgbClr val="FF0000"/>
                </a:solidFill>
              </a:rPr>
              <a:t>4. carbohydrates-CH</a:t>
            </a:r>
            <a:r>
              <a:rPr lang="en-US" b="1" u="sng" baseline="-25000" dirty="0" smtClean="0">
                <a:solidFill>
                  <a:srgbClr val="FF0000"/>
                </a:solidFill>
              </a:rPr>
              <a:t>2</a:t>
            </a:r>
            <a:r>
              <a:rPr lang="en-US" b="1" u="sng" dirty="0" smtClean="0">
                <a:solidFill>
                  <a:srgbClr val="FF0000"/>
                </a:solidFill>
              </a:rPr>
              <a:t>O</a:t>
            </a:r>
            <a:endParaRPr lang="en-US" b="1" u="sng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45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01000" y="60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9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indicates dynamic equilibrium?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657600"/>
            <a:ext cx="48863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46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077200" y="838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62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indicates dynamic equilibrium?  </a:t>
            </a:r>
            <a:r>
              <a:rPr lang="en-US" b="1" dirty="0" smtClean="0">
                <a:solidFill>
                  <a:srgbClr val="FF0000"/>
                </a:solidFill>
              </a:rPr>
              <a:t>C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Diffusion occurs until there is no concentration gradient (difference in concentration)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799" y="4267200"/>
            <a:ext cx="48863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47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077200" y="838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27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type of compounds may be polymers?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1600200"/>
            <a:ext cx="5943600" cy="4525963"/>
          </a:xfrm>
        </p:spPr>
        <p:txBody>
          <a:bodyPr/>
          <a:lstStyle/>
          <a:p>
            <a:r>
              <a:rPr lang="en-US" dirty="0" smtClean="0"/>
              <a:t>Carbohydrates</a:t>
            </a:r>
          </a:p>
          <a:p>
            <a:r>
              <a:rPr lang="en-US" dirty="0" smtClean="0"/>
              <a:t>Lipids</a:t>
            </a:r>
          </a:p>
          <a:p>
            <a:r>
              <a:rPr lang="en-US" dirty="0" smtClean="0"/>
              <a:t>Proteins</a:t>
            </a:r>
          </a:p>
          <a:p>
            <a:r>
              <a:rPr lang="en-US" dirty="0" smtClean="0"/>
              <a:t>Nucleic acids</a:t>
            </a:r>
          </a:p>
          <a:p>
            <a:r>
              <a:rPr lang="en-US" dirty="0" smtClean="0"/>
              <a:t>All of these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237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type of compounds may be polymers?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1600200"/>
            <a:ext cx="5943600" cy="4525963"/>
          </a:xfrm>
        </p:spPr>
        <p:txBody>
          <a:bodyPr/>
          <a:lstStyle/>
          <a:p>
            <a:r>
              <a:rPr lang="en-US" dirty="0" smtClean="0"/>
              <a:t>Carbohydrates</a:t>
            </a:r>
          </a:p>
          <a:p>
            <a:r>
              <a:rPr lang="en-US" dirty="0" smtClean="0"/>
              <a:t>Lipids</a:t>
            </a:r>
          </a:p>
          <a:p>
            <a:r>
              <a:rPr lang="en-US" dirty="0" smtClean="0"/>
              <a:t>Proteins</a:t>
            </a:r>
          </a:p>
          <a:p>
            <a:r>
              <a:rPr lang="en-US" dirty="0" smtClean="0"/>
              <a:t>Nucleic acids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All of these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78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Forms Hydrogen ions in water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bases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0" y="533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22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Electrons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600200"/>
            <a:ext cx="6553200" cy="4525963"/>
          </a:xfrm>
        </p:spPr>
        <p:txBody>
          <a:bodyPr/>
          <a:lstStyle/>
          <a:p>
            <a:r>
              <a:rPr lang="en-US" dirty="0" smtClean="0"/>
              <a:t>Negatively charged</a:t>
            </a:r>
          </a:p>
          <a:p>
            <a:r>
              <a:rPr lang="en-US" dirty="0" smtClean="0"/>
              <a:t>Outside the nucleus in areas called shells, clouds or levels</a:t>
            </a:r>
          </a:p>
          <a:p>
            <a:r>
              <a:rPr lang="en-US" dirty="0" smtClean="0"/>
              <a:t>Both are correct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0764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Electrons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600200"/>
            <a:ext cx="6553200" cy="4525963"/>
          </a:xfrm>
        </p:spPr>
        <p:txBody>
          <a:bodyPr/>
          <a:lstStyle/>
          <a:p>
            <a:r>
              <a:rPr lang="en-US" dirty="0" smtClean="0"/>
              <a:t>Negatively charged</a:t>
            </a:r>
          </a:p>
          <a:p>
            <a:r>
              <a:rPr lang="en-US" dirty="0" smtClean="0"/>
              <a:t>Outside the nucleus in areas called shells, clouds or levels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Both are correct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806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 dissolves materials due to its ____________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124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 dissolves materials due to its ____________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553200" cy="17526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Polarity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 + and – ends pull molecules apart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957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process is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Molecules are broken down by _________</a:t>
            </a:r>
          </a:p>
          <a:p>
            <a:r>
              <a:rPr lang="en-US" dirty="0" smtClean="0"/>
              <a:t>Molecules are formed by ____________</a:t>
            </a:r>
          </a:p>
          <a:p>
            <a:endParaRPr lang="en-US" dirty="0"/>
          </a:p>
          <a:p>
            <a:r>
              <a:rPr lang="en-US" dirty="0" smtClean="0"/>
              <a:t>Condensation/dehydration synthesis</a:t>
            </a:r>
          </a:p>
          <a:p>
            <a:r>
              <a:rPr lang="en-US" dirty="0" smtClean="0"/>
              <a:t>hydrolysis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5141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process is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Molecules are broken down by </a:t>
            </a:r>
            <a:r>
              <a:rPr lang="en-US" b="1" u="sng" dirty="0" smtClean="0">
                <a:solidFill>
                  <a:srgbClr val="FF0000"/>
                </a:solidFill>
              </a:rPr>
              <a:t>hydrolysis</a:t>
            </a:r>
          </a:p>
          <a:p>
            <a:endParaRPr lang="en-US" b="1" u="sng" dirty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 smtClean="0"/>
              <a:t>Molecules are formed by </a:t>
            </a:r>
            <a:r>
              <a:rPr lang="en-US" b="1" u="sng" dirty="0" smtClean="0">
                <a:solidFill>
                  <a:srgbClr val="FF0000"/>
                </a:solidFill>
              </a:rPr>
              <a:t>Condensation/dehydration synthesis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73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Covalent bonds ____electrons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Share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transfer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58200" y="609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Covalent bonds ____electrons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Share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transfer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58200" y="609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1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Bonds between amino acids in proteins 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Ionic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Peptide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609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Bonds between amino acids in proteins 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Ionic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solidFill>
                  <a:srgbClr val="FF0000"/>
                </a:solidFill>
              </a:rPr>
              <a:t>Peptide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609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49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1337</Words>
  <Application>Microsoft Office PowerPoint</Application>
  <PresentationFormat>On-screen Show (4:3)</PresentationFormat>
  <Paragraphs>371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Ch 6 Review Game</vt:lpstr>
      <vt:lpstr>Which is NOT correctly matched?</vt:lpstr>
      <vt:lpstr>Which is NOT correctly matched?</vt:lpstr>
      <vt:lpstr>Forms Hydrogen ions in water </vt:lpstr>
      <vt:lpstr>Forms Hydrogen ions in water </vt:lpstr>
      <vt:lpstr>Covalent bonds ____electrons</vt:lpstr>
      <vt:lpstr>Covalent bonds ____electrons</vt:lpstr>
      <vt:lpstr>Bonds between amino acids in proteins are </vt:lpstr>
      <vt:lpstr>Bonds between amino acids in proteins are </vt:lpstr>
      <vt:lpstr>___________are atoms with different number of neutrons</vt:lpstr>
      <vt:lpstr>___________are atoms with different number of neutrons</vt:lpstr>
      <vt:lpstr>Glucose and fructose are  NOT</vt:lpstr>
      <vt:lpstr>Glucose and fructose are  NOT</vt:lpstr>
      <vt:lpstr>Match the basic building blocks of </vt:lpstr>
      <vt:lpstr>Match the basic building blocks of </vt:lpstr>
      <vt:lpstr>Unsaturated bonds are different because</vt:lpstr>
      <vt:lpstr>Unsaturated bonds are different because</vt:lpstr>
      <vt:lpstr>How are isotopes used in medicine?</vt:lpstr>
      <vt:lpstr>How are isotopes used in medicine?</vt:lpstr>
      <vt:lpstr>How many electrons are in the 2nd energy level of oxygen?</vt:lpstr>
      <vt:lpstr>How many electrons are in the 2nd energy level of oxygen?</vt:lpstr>
      <vt:lpstr>The random movement of atoms is</vt:lpstr>
      <vt:lpstr>The random movement of atoms is</vt:lpstr>
      <vt:lpstr>C-12 &amp; C 14 are </vt:lpstr>
      <vt:lpstr>C-12 &amp; C 14 are </vt:lpstr>
      <vt:lpstr>A compound which comes from living organisms and contains carbon is called</vt:lpstr>
      <vt:lpstr>A compound which comes from living organisms and contains carbon is called</vt:lpstr>
      <vt:lpstr>Polymers are NOT</vt:lpstr>
      <vt:lpstr>Polymers are NOT</vt:lpstr>
      <vt:lpstr>Which is the strongest base?</vt:lpstr>
      <vt:lpstr>Which is the strongest base?</vt:lpstr>
      <vt:lpstr>Proteins  </vt:lpstr>
      <vt:lpstr>Proteins  </vt:lpstr>
      <vt:lpstr>Which of the following is NOT a chemical reaction?</vt:lpstr>
      <vt:lpstr>Which of the following is NOT a chemical reaction?</vt:lpstr>
      <vt:lpstr>Which is NOT correctly matched about water?</vt:lpstr>
      <vt:lpstr>Which is NOT correctly matched about water?</vt:lpstr>
      <vt:lpstr>Which is NOT true about an atom?</vt:lpstr>
      <vt:lpstr>Which is NOT true about an atom?</vt:lpstr>
      <vt:lpstr>Which statement is NOT true about Carbon?</vt:lpstr>
      <vt:lpstr>Which statement is NOT true about Carbon?</vt:lpstr>
      <vt:lpstr>How many hydrogen atoms are in glucose below? 6CO2 + 6H20  C6H12O6 + 6 O2</vt:lpstr>
      <vt:lpstr>How many hydrogen atoms are in glucose below? 6CO2 + 6H20  C6H12O6 + 6 O2</vt:lpstr>
      <vt:lpstr>Correctly match</vt:lpstr>
      <vt:lpstr>Correctly match</vt:lpstr>
      <vt:lpstr>Which indicates dynamic equilibrium?</vt:lpstr>
      <vt:lpstr>Which indicates dynamic equilibrium?  C Diffusion occurs until there is no concentration gradient (difference in concentration)</vt:lpstr>
      <vt:lpstr>Which type of compounds may be polymers?</vt:lpstr>
      <vt:lpstr>Which type of compounds may be polymers?</vt:lpstr>
      <vt:lpstr>Electrons are</vt:lpstr>
      <vt:lpstr>Electrons are</vt:lpstr>
      <vt:lpstr>Water dissolves materials due to its ____________</vt:lpstr>
      <vt:lpstr>Water dissolves materials due to its ____________</vt:lpstr>
      <vt:lpstr>What process is used?</vt:lpstr>
      <vt:lpstr>What process is used?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6 Review Game</dc:title>
  <dc:creator>vhassell</dc:creator>
  <cp:lastModifiedBy>vhassell</cp:lastModifiedBy>
  <cp:revision>49</cp:revision>
  <dcterms:created xsi:type="dcterms:W3CDTF">2012-12-03T14:48:27Z</dcterms:created>
  <dcterms:modified xsi:type="dcterms:W3CDTF">2014-12-04T21:58:32Z</dcterms:modified>
</cp:coreProperties>
</file>